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350" r:id="rId5"/>
    <p:sldId id="365" r:id="rId6"/>
    <p:sldId id="370" r:id="rId7"/>
    <p:sldId id="361" r:id="rId8"/>
    <p:sldId id="367" r:id="rId9"/>
    <p:sldId id="353" r:id="rId10"/>
    <p:sldId id="368" r:id="rId11"/>
    <p:sldId id="366" r:id="rId12"/>
    <p:sldId id="356" r:id="rId13"/>
    <p:sldId id="369" r:id="rId14"/>
    <p:sldId id="362" r:id="rId15"/>
    <p:sldId id="364" r:id="rId16"/>
    <p:sldId id="343" r:id="rId17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BFF04-2496-46D0-92CB-B8A03CD9ECA0}" v="109" dt="2024-09-02T17:19:05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DDD5-62CD-490F-AED1-A4E3DCB5364D}" type="datetime1">
              <a:rPr lang="es-MX" smtClean="0"/>
              <a:pPr/>
              <a:t>02/09/2024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4069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034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911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6440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220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4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404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9401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49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307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09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84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8" name="Marcador de posición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posición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4664765F-4FB6-4202-9E9D-A26625E8FAC7}" type="datetime4">
              <a:rPr lang="es-MX" noProof="0" smtClean="0">
                <a:latin typeface="+mn-lt"/>
              </a:rPr>
              <a:t>2 de septiembre de 2024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MX" noProof="0" dirty="0"/>
              <a:t>Revisión anual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MX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posición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MX" noProof="0"/>
              <a:t>Haga clic para modificar los estilos de texto del patrón</a:t>
            </a:r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2" name="Marcador de posición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MX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3D65D2FC-45E3-4BA1-BDB6-9771E5975F8F}" type="datetime4">
              <a:rPr lang="es-MX" noProof="0" smtClean="0">
                <a:latin typeface="+mn-lt"/>
              </a:rPr>
              <a:t>2 de septiembre de 2024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MX" noProof="0" dirty="0"/>
              <a:t>Revisión anual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1" name="Marcador de posición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2" name="Marcador de posición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4" name="Marcador de posición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posición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6" name="Marcador de posición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7" name="Marcador de posición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670FCA8F-4735-4515-B1D3-DF89D087BBD3}" type="datetime4">
              <a:rPr lang="es-MX" noProof="0" smtClean="0">
                <a:latin typeface="+mn-lt"/>
              </a:rPr>
              <a:t>2 de septiembre de 2024</a:t>
            </a:fld>
            <a:endParaRPr lang="es-MX" noProof="0" dirty="0">
              <a:latin typeface="+mn-lt"/>
            </a:endParaRP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es-MX" noProof="0" dirty="0"/>
              <a:t>Revisión anual</a:t>
            </a:r>
            <a:endParaRPr lang="es-MX" b="0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posición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posición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posición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posición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2" name="Marcador de posición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posición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8" name="Marcador de posición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2ABFB780-2149-4311-B62F-2A913C077482}" type="datetime4">
              <a:rPr lang="es-MX" noProof="0" smtClean="0">
                <a:latin typeface="+mn-lt"/>
              </a:rPr>
              <a:t>2 de septiembre de 2024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es-MX" noProof="0" dirty="0"/>
              <a:t>Revisión anual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posición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9F6D589A-42E2-4B36-8805-860D234AC495}" type="datetime4">
              <a:rPr lang="es-MX" noProof="0" smtClean="0">
                <a:latin typeface="+mn-lt"/>
              </a:rPr>
              <a:t>2 de septiembre de 2024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MX" noProof="0" dirty="0"/>
              <a:t>Revisión anual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grá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Haz clic en el icono para agregar un gráfico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editar 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25F141E4-5E5F-4845-B8D7-3C55A2178325}" type="datetime4">
              <a:rPr lang="es-MX" noProof="0" smtClean="0">
                <a:latin typeface="+mn-lt"/>
              </a:rPr>
              <a:t>2 de septiembre de 2024</a:t>
            </a:fld>
            <a:endParaRPr lang="es-MX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MX" noProof="0"/>
              <a:t>Revisión anual</a:t>
            </a:r>
            <a:endParaRPr lang="es-MX" b="0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tabla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DA047C0-5304-48FD-8984-0F5342E36F55}" type="datetime4">
              <a:rPr lang="es-MX" noProof="0" smtClean="0">
                <a:latin typeface="+mn-lt"/>
              </a:rPr>
              <a:t>2 de septiembre de 2024</a:t>
            </a:fld>
            <a:endParaRPr lang="es-MX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MX" noProof="0"/>
              <a:t>Revisión anual</a:t>
            </a:r>
            <a:endParaRPr lang="es-MX" b="0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MX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72" name="Marcador de posición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3" name="Marcador de posición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4" name="Marcador de posición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5" name="Marcador de posición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6" name="Marcador de posición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7" name="Marcador de posición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8" name="Marcador de posición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9" name="Marcador de posición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5CB96D81-167A-44AE-9BCF-4ED494A4AE1F}" type="datetime4">
              <a:rPr lang="es-MX" noProof="0" smtClean="0">
                <a:latin typeface="+mn-lt"/>
              </a:rPr>
              <a:t>2 de septiembre de 2024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MX" noProof="0" dirty="0"/>
              <a:t>Revisión anual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editar </a:t>
            </a:r>
          </a:p>
        </p:txBody>
      </p:sp>
      <p:sp>
        <p:nvSpPr>
          <p:cNvPr id="96" name="Marcador de posición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97" name="Marcador de posición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2" name="Marcador de posición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3" name="Marcador de posición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MX" noProof="0"/>
              <a:t>Haz clic para editar </a:t>
            </a:r>
          </a:p>
        </p:txBody>
      </p:sp>
      <p:sp>
        <p:nvSpPr>
          <p:cNvPr id="106" name="Marcador de posición de tex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7" name="Marcador de posición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MX" noProof="0"/>
              <a:t>Haz clic para editar </a:t>
            </a:r>
          </a:p>
        </p:txBody>
      </p:sp>
      <p:sp>
        <p:nvSpPr>
          <p:cNvPr id="108" name="Marcador de posición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9" name="Marcador de posición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4163F4A3-5F37-4E44-BE8C-91B4ACFEB9BF}" type="datetime4">
              <a:rPr lang="es-MX" noProof="0" smtClean="0">
                <a:latin typeface="+mn-lt"/>
              </a:rPr>
              <a:t>2 de septiembre de 2024</a:t>
            </a:fld>
            <a:endParaRPr lang="es-MX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es-MX" noProof="0"/>
              <a:t>Revisión anual</a:t>
            </a:r>
            <a:endParaRPr lang="es-MX" b="0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0" name="Marcador de posición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352FE442-AC1F-4EAB-8C6F-3115E7871F11}" type="datetime4">
              <a:rPr lang="es-MX" noProof="0" smtClean="0">
                <a:latin typeface="+mn-lt"/>
              </a:rPr>
              <a:t>2 de septiembre de 2024</a:t>
            </a:fld>
            <a:endParaRPr lang="es-MX" noProof="0">
              <a:latin typeface="+mn-lt"/>
            </a:endParaRPr>
          </a:p>
        </p:txBody>
      </p:sp>
      <p:sp>
        <p:nvSpPr>
          <p:cNvPr id="31" name="Marcador de posición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Revisión anual</a:t>
            </a:r>
            <a:endParaRPr lang="es-MX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cPK225IYmI?si=cvoXsI1frEy0h2I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RBSeXuFB-U&amp;pp=ygUIbGF0ZW5jaWE%3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264220-C221-C30E-F89B-38E72C0F9685}"/>
              </a:ext>
            </a:extLst>
          </p:cNvPr>
          <p:cNvSpPr txBox="1"/>
          <p:nvPr/>
        </p:nvSpPr>
        <p:spPr>
          <a:xfrm>
            <a:off x="6896100" y="5878841"/>
            <a:ext cx="4914900" cy="5887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MX" sz="16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Anthony Vélez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MX" sz="16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Adrián Vivas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429000"/>
            <a:ext cx="4903377" cy="2099760"/>
          </a:xfrm>
        </p:spPr>
        <p:txBody>
          <a:bodyPr vert="horz" lIns="0" tIns="0" rIns="0" bIns="0" rtlCol="0">
            <a:normAutofit fontScale="92500" lnSpcReduction="20000"/>
          </a:bodyPr>
          <a:lstStyle/>
          <a:p>
            <a:r>
              <a:rPr lang="es-MX" sz="2400" b="0" i="0" kern="1200" dirty="0">
                <a:latin typeface="+mn-lt"/>
                <a:ea typeface="+mn-ea"/>
                <a:cs typeface="+mn-cs"/>
              </a:rPr>
              <a:t>Introducción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0" i="0" kern="1200" dirty="0">
                <a:latin typeface="+mn-lt"/>
                <a:ea typeface="+mn-ea"/>
                <a:cs typeface="+mn-cs"/>
              </a:rPr>
              <a:t>Son una configuración de computación en la que múltiples componentes de software, ubicados en diferentes computadoras o dispositivos, trabajan juntos como un sistema único y coherente a través de una red.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s-MX" sz="3700" b="1" i="0" kern="1200" spc="100" baseline="0">
                <a:latin typeface="+mj-lt"/>
                <a:ea typeface="+mj-ea"/>
                <a:cs typeface="+mj-cs"/>
              </a:rPr>
              <a:t>Sistemas Distribuidos</a:t>
            </a:r>
          </a:p>
        </p:txBody>
      </p:sp>
      <p:pic>
        <p:nvPicPr>
          <p:cNvPr id="6" name="Video 5" descr="Sistema electrónico">
            <a:extLst>
              <a:ext uri="{FF2B5EF4-FFF2-40B4-BE49-F238E27FC236}">
                <a16:creationId xmlns:a16="http://schemas.microsoft.com/office/drawing/2014/main" id="{31F4D5AD-859A-38FD-A00D-05EBCA81E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2503" r="2735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67027"/>
            <a:ext cx="6503578" cy="786355"/>
          </a:xfrm>
        </p:spPr>
        <p:txBody>
          <a:bodyPr rtlCol="0">
            <a:noAutofit/>
          </a:bodyPr>
          <a:lstStyle/>
          <a:p>
            <a:pPr rtl="0"/>
            <a:r>
              <a:rPr lang="es-MX" sz="3200" dirty="0"/>
              <a:t>Formas distintas de organizar n computadoras</a:t>
            </a:r>
          </a:p>
        </p:txBody>
      </p:sp>
      <p:sp>
        <p:nvSpPr>
          <p:cNvPr id="6" name="Marcador de posición de tex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es-MX" dirty="0" smtClean="0"/>
              <a:t>Redes WAN</a:t>
            </a:r>
            <a:endParaRPr lang="es-MX" dirty="0"/>
          </a:p>
          <a:p>
            <a:pPr rtl="0"/>
            <a:endParaRPr lang="es-MX" dirty="0"/>
          </a:p>
        </p:txBody>
      </p:sp>
      <p:sp>
        <p:nvSpPr>
          <p:cNvPr id="8" name="Marcador de posición de tex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46767" y="4877670"/>
            <a:ext cx="2128157" cy="205837"/>
          </a:xfrm>
        </p:spPr>
        <p:txBody>
          <a:bodyPr rtlCol="0"/>
          <a:lstStyle/>
          <a:p>
            <a:pPr rtl="0"/>
            <a:r>
              <a:rPr lang="es-MX" dirty="0" smtClean="0"/>
              <a:t>Redes LAN</a:t>
            </a:r>
            <a:endParaRPr lang="es-MX" dirty="0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10</a:t>
            </a:fld>
            <a:endParaRPr lang="es-MX"/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 dirty="0"/>
              <a:t>Sistemas Distribuidos</a:t>
            </a:r>
          </a:p>
        </p:txBody>
      </p:sp>
      <p:sp>
        <p:nvSpPr>
          <p:cNvPr id="31" name="AutoShape 8" descr="Computación en la nube: ¿qué es y cuáles son sus alcances?">
            <a:extLst>
              <a:ext uri="{FF2B5EF4-FFF2-40B4-BE49-F238E27FC236}">
                <a16:creationId xmlns:a16="http://schemas.microsoft.com/office/drawing/2014/main" id="{021B0C9B-57F3-02E7-3A97-02CE56792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26" name="Picture 2" descr="LAN vs MAN vs WAN: ¿Cuál es la diferencia? | Comunidad F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3" y="2246810"/>
            <a:ext cx="3692586" cy="25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es wan | P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0" y="2657474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38641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Aspectos del diseño de SD</a:t>
            </a:r>
            <a:endParaRPr lang="es-MX" dirty="0"/>
          </a:p>
        </p:txBody>
      </p:sp>
      <p:sp>
        <p:nvSpPr>
          <p:cNvPr id="5" name="Marcador de posición de contenid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es-MX" dirty="0"/>
              <a:t>Arquitectura del sistema</a:t>
            </a:r>
          </a:p>
          <a:p>
            <a:pPr rtl="0"/>
            <a:r>
              <a:rPr lang="es-MX" dirty="0"/>
              <a:t>Comunicación </a:t>
            </a:r>
          </a:p>
          <a:p>
            <a:pPr rtl="0"/>
            <a:r>
              <a:rPr lang="es-MX" dirty="0"/>
              <a:t>Sincronización y coordinación </a:t>
            </a:r>
          </a:p>
          <a:p>
            <a:pPr rtl="0"/>
            <a:r>
              <a:rPr lang="es-MX" dirty="0"/>
              <a:t>Consistencia y replicación </a:t>
            </a:r>
          </a:p>
          <a:p>
            <a:pPr rtl="0"/>
            <a:r>
              <a:rPr lang="es-MX" dirty="0"/>
              <a:t>Tolerancia a fallos</a:t>
            </a:r>
          </a:p>
          <a:p>
            <a:pPr rtl="0"/>
            <a:endParaRPr lang="es-MX" dirty="0"/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5"/>
            <a:ext cx="4756241" cy="2146927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Seguridad</a:t>
            </a:r>
          </a:p>
          <a:p>
            <a:pPr rtl="0"/>
            <a:r>
              <a:rPr lang="es-MX" dirty="0"/>
              <a:t>Escalabilidad</a:t>
            </a:r>
          </a:p>
          <a:p>
            <a:pPr rtl="0"/>
            <a:r>
              <a:rPr lang="es-MX" dirty="0"/>
              <a:t>Rendimiento </a:t>
            </a:r>
          </a:p>
          <a:p>
            <a:pPr rtl="0"/>
            <a:r>
              <a:rPr lang="es-MX" dirty="0"/>
              <a:t>Interoperabilidad</a:t>
            </a:r>
          </a:p>
          <a:p>
            <a:pPr rtl="0"/>
            <a:r>
              <a:rPr lang="es-MX" dirty="0"/>
              <a:t>Mantenibilidad</a:t>
            </a:r>
          </a:p>
          <a:p>
            <a:pPr rtl="0"/>
            <a:r>
              <a:rPr lang="es-MX" dirty="0"/>
              <a:t>Actualizaciones</a:t>
            </a:r>
          </a:p>
          <a:p>
            <a:pPr marL="0" indent="0" rtl="0">
              <a:buNone/>
            </a:pPr>
            <a:endParaRPr lang="es-MX" dirty="0"/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es-MX" smtClean="0"/>
              <a:pPr algn="l" rtl="0"/>
              <a:t>11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Conclusiones </a:t>
            </a:r>
          </a:p>
        </p:txBody>
      </p:sp>
      <p:sp>
        <p:nvSpPr>
          <p:cNvPr id="45" name="Marcador de posición de tex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Ventajas</a:t>
            </a:r>
          </a:p>
        </p:txBody>
      </p:sp>
      <p:sp>
        <p:nvSpPr>
          <p:cNvPr id="44" name="Marcador de posición de tex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MX" dirty="0"/>
              <a:t>Las ventajas son varias y una de las mas relevantes es la </a:t>
            </a:r>
            <a:r>
              <a:rPr lang="es-ES" dirty="0"/>
              <a:t>capacidad de trabajar en conjunto.</a:t>
            </a:r>
            <a:endParaRPr lang="es-MX" dirty="0"/>
          </a:p>
        </p:txBody>
      </p:sp>
      <p:sp>
        <p:nvSpPr>
          <p:cNvPr id="47" name="Marcador de posición de tex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MX" dirty="0"/>
              <a:t>Desventajas</a:t>
            </a:r>
          </a:p>
        </p:txBody>
      </p:sp>
      <p:sp>
        <p:nvSpPr>
          <p:cNvPr id="46" name="Marcador de posición de tex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MX" dirty="0"/>
              <a:t>Al ser una manera de trabajar en la red, una de las desventajas mas grandes seria la red, ya que necesita una baja latencia para funcionar bien.</a:t>
            </a:r>
          </a:p>
        </p:txBody>
      </p:sp>
      <p:sp>
        <p:nvSpPr>
          <p:cNvPr id="51" name="Marcador de posición de tex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MX" dirty="0"/>
              <a:t>Topologías </a:t>
            </a:r>
          </a:p>
        </p:txBody>
      </p:sp>
      <p:sp>
        <p:nvSpPr>
          <p:cNvPr id="50" name="Marcador de posición de tex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MX" dirty="0"/>
              <a:t>En cuanto al </a:t>
            </a:r>
            <a:r>
              <a:rPr lang="es-ES" dirty="0"/>
              <a:t>diseño, este es usado según la necesidad y la carga que se le pondrá a la red.</a:t>
            </a:r>
            <a:endParaRPr lang="es-MX" dirty="0"/>
          </a:p>
        </p:txBody>
      </p:sp>
      <p:sp>
        <p:nvSpPr>
          <p:cNvPr id="53" name="Marcador de posición de tex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MX" dirty="0"/>
              <a:t>Generales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MX" dirty="0"/>
              <a:t>Al ver el avance de la tecnología, este </a:t>
            </a:r>
            <a:r>
              <a:rPr lang="es-ES" dirty="0"/>
              <a:t>tipo de formas de trabajar en conjunto es cada vez mas popular gracias a las ventajas que brinda que son muchas, frente a las desventajas.</a:t>
            </a:r>
            <a:endParaRPr lang="es-MX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12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sp>
        <p:nvSpPr>
          <p:cNvPr id="10" name="AutoShape 2" descr="Qué es un Sistema Distribuido?">
            <a:extLst>
              <a:ext uri="{FF2B5EF4-FFF2-40B4-BE49-F238E27FC236}">
                <a16:creationId xmlns:a16="http://schemas.microsoft.com/office/drawing/2014/main" id="{FC0CCFC9-8CDF-117B-42F7-65C1998884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sz="6600" dirty="0"/>
              <a:t>Gracias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AD9479B-75F9-F0E0-AD09-66596E2F6B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42" r="264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d distribuida basada en PC de un centro hospitalario. | Download  Scientific Diagram">
            <a:extLst>
              <a:ext uri="{FF2B5EF4-FFF2-40B4-BE49-F238E27FC236}">
                <a16:creationId xmlns:a16="http://schemas.microsoft.com/office/drawing/2014/main" id="{A19F2B6F-24B4-CD78-614B-B5D7451D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1" b="6696"/>
          <a:stretch/>
        </p:blipFill>
        <p:spPr bwMode="auto">
          <a:xfrm>
            <a:off x="182891" y="2118961"/>
            <a:ext cx="3816634" cy="2441128"/>
          </a:xfrm>
          <a:prstGeom prst="rect">
            <a:avLst/>
          </a:prstGeom>
          <a:solidFill>
            <a:srgbClr val="FFFFFF"/>
          </a:solidFill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s-MX" sz="3700" b="1" i="0" kern="1200" spc="100" baseline="0" dirty="0">
                <a:latin typeface="+mj-lt"/>
                <a:ea typeface="+mj-ea"/>
                <a:cs typeface="+mj-cs"/>
              </a:rPr>
              <a:t>Sistemas Distribuidos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1175" cy="2687637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s-ES" b="0" i="0" kern="1200" dirty="0">
                <a:latin typeface="+mn-lt"/>
                <a:ea typeface="+mn-ea"/>
                <a:cs typeface="+mn-cs"/>
              </a:rPr>
              <a:t>Escalabilidad.</a:t>
            </a:r>
          </a:p>
          <a:p>
            <a:r>
              <a:rPr lang="es-ES" b="0" i="0" kern="1200" dirty="0">
                <a:latin typeface="+mn-lt"/>
                <a:ea typeface="+mn-ea"/>
                <a:cs typeface="+mn-cs"/>
              </a:rPr>
              <a:t>Redundancia y Tolerancia a Fallos.</a:t>
            </a:r>
          </a:p>
          <a:p>
            <a:r>
              <a:rPr lang="es-ES" b="0" i="0" kern="1200" dirty="0">
                <a:latin typeface="+mn-lt"/>
                <a:ea typeface="+mn-ea"/>
                <a:cs typeface="+mn-cs"/>
              </a:rPr>
              <a:t>Flexibilidad y Adaptabilidad.</a:t>
            </a:r>
          </a:p>
          <a:p>
            <a:r>
              <a:rPr lang="es-ES" b="0" i="0" kern="1200" dirty="0">
                <a:latin typeface="+mn-lt"/>
                <a:ea typeface="+mn-ea"/>
                <a:cs typeface="+mn-cs"/>
              </a:rPr>
              <a:t>Eficiencia en el Uso de Recursos.</a:t>
            </a:r>
            <a:endParaRPr lang="es-MX" b="0" i="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087" name="Footer Placeholder 9">
            <a:extLst>
              <a:ext uri="{FF2B5EF4-FFF2-40B4-BE49-F238E27FC236}">
                <a16:creationId xmlns:a16="http://schemas.microsoft.com/office/drawing/2014/main" id="{9252FBA3-3EC3-C785-EC31-AAE0764669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sp>
        <p:nvSpPr>
          <p:cNvPr id="3089" name="Slide Number Placeholder 10">
            <a:extLst>
              <a:ext uri="{FF2B5EF4-FFF2-40B4-BE49-F238E27FC236}">
                <a16:creationId xmlns:a16="http://schemas.microsoft.com/office/drawing/2014/main" id="{FCF63A66-D6F6-5393-0E8B-1F3EB8A242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MX" noProof="0" smtClean="0"/>
              <a:pPr rtl="0">
                <a:spcAft>
                  <a:spcPts val="600"/>
                </a:spcAft>
              </a:pPr>
              <a:t>2</a:t>
            </a:fld>
            <a:endParaRPr lang="es-MX" noProof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D4AE9DC-CEB5-D82C-A74E-D4BC036D65A4}"/>
              </a:ext>
            </a:extLst>
          </p:cNvPr>
          <p:cNvSpPr txBox="1">
            <a:spLocks/>
          </p:cNvSpPr>
          <p:nvPr/>
        </p:nvSpPr>
        <p:spPr>
          <a:xfrm>
            <a:off x="4555447" y="2394930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i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dirty="0"/>
              <a:t>Ventajas</a:t>
            </a:r>
          </a:p>
        </p:txBody>
      </p:sp>
      <p:pic>
        <p:nvPicPr>
          <p:cNvPr id="1026" name="Picture 2" descr="Qué es un sistema distribuido y sus ventajas | OpenWebin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49" y="2307917"/>
            <a:ext cx="4405358" cy="2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3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d distribuida basada en PC de un centro hospitalario. | Download  Scientific Diagram">
            <a:extLst>
              <a:ext uri="{FF2B5EF4-FFF2-40B4-BE49-F238E27FC236}">
                <a16:creationId xmlns:a16="http://schemas.microsoft.com/office/drawing/2014/main" id="{A19F2B6F-24B4-CD78-614B-B5D7451D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1" b="6696"/>
          <a:stretch/>
        </p:blipFill>
        <p:spPr bwMode="auto">
          <a:xfrm>
            <a:off x="195954" y="2053647"/>
            <a:ext cx="3816634" cy="2441128"/>
          </a:xfrm>
          <a:prstGeom prst="rect">
            <a:avLst/>
          </a:prstGeom>
          <a:solidFill>
            <a:srgbClr val="FFFFFF"/>
          </a:solidFill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s-MX" sz="3700" b="1" i="0" kern="1200" spc="100" baseline="0" dirty="0">
                <a:latin typeface="+mj-lt"/>
                <a:ea typeface="+mj-ea"/>
                <a:cs typeface="+mj-cs"/>
              </a:rPr>
              <a:t>Sistemas Distribuidos</a:t>
            </a:r>
          </a:p>
        </p:txBody>
      </p:sp>
      <p:sp>
        <p:nvSpPr>
          <p:cNvPr id="3081" name="Text Placeholder 6">
            <a:extLst>
              <a:ext uri="{FF2B5EF4-FFF2-40B4-BE49-F238E27FC236}">
                <a16:creationId xmlns:a16="http://schemas.microsoft.com/office/drawing/2014/main" id="{BA79CD04-BF34-E4C8-D383-A3F36DE77CA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83592" y="2287093"/>
            <a:ext cx="3036477" cy="404216"/>
          </a:xfrm>
        </p:spPr>
        <p:txBody>
          <a:bodyPr/>
          <a:lstStyle/>
          <a:p>
            <a:r>
              <a:rPr lang="en-US" dirty="0"/>
              <a:t>Desventajas</a:t>
            </a:r>
          </a:p>
        </p:txBody>
      </p:sp>
      <p:sp>
        <p:nvSpPr>
          <p:cNvPr id="3083" name="Content Placeholder 7">
            <a:extLst>
              <a:ext uri="{FF2B5EF4-FFF2-40B4-BE49-F238E27FC236}">
                <a16:creationId xmlns:a16="http://schemas.microsoft.com/office/drawing/2014/main" id="{FF20EC90-06B7-7021-D8F3-21EB5AEC92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83182" y="2691309"/>
            <a:ext cx="3036887" cy="2687637"/>
          </a:xfrm>
        </p:spPr>
        <p:txBody>
          <a:bodyPr/>
          <a:lstStyle/>
          <a:p>
            <a:r>
              <a:rPr lang="es-ES" dirty="0"/>
              <a:t>Complejidad en la Implementación.</a:t>
            </a:r>
          </a:p>
          <a:p>
            <a:r>
              <a:rPr lang="es-ES" dirty="0"/>
              <a:t>Problemas de Sincronización.</a:t>
            </a:r>
          </a:p>
          <a:p>
            <a:r>
              <a:rPr lang="es-ES" dirty="0"/>
              <a:t>Seguridad y Privacidad.</a:t>
            </a:r>
          </a:p>
          <a:p>
            <a:r>
              <a:rPr lang="es-ES" dirty="0"/>
              <a:t>Costos Operativos.</a:t>
            </a:r>
            <a:endParaRPr lang="en-US" dirty="0"/>
          </a:p>
        </p:txBody>
      </p:sp>
      <p:sp>
        <p:nvSpPr>
          <p:cNvPr id="3087" name="Footer Placeholder 9">
            <a:extLst>
              <a:ext uri="{FF2B5EF4-FFF2-40B4-BE49-F238E27FC236}">
                <a16:creationId xmlns:a16="http://schemas.microsoft.com/office/drawing/2014/main" id="{9252FBA3-3EC3-C785-EC31-AAE0764669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sp>
        <p:nvSpPr>
          <p:cNvPr id="3089" name="Slide Number Placeholder 10">
            <a:extLst>
              <a:ext uri="{FF2B5EF4-FFF2-40B4-BE49-F238E27FC236}">
                <a16:creationId xmlns:a16="http://schemas.microsoft.com/office/drawing/2014/main" id="{FCF63A66-D6F6-5393-0E8B-1F3EB8A242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MX" noProof="0" smtClean="0"/>
              <a:pPr rtl="0">
                <a:spcAft>
                  <a:spcPts val="600"/>
                </a:spcAft>
              </a:pPr>
              <a:t>3</a:t>
            </a:fld>
            <a:endParaRPr lang="es-MX" noProof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069" y="2287093"/>
            <a:ext cx="4427365" cy="31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6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54687"/>
            <a:ext cx="4941477" cy="610863"/>
          </a:xfrm>
        </p:spPr>
        <p:txBody>
          <a:bodyPr rtlCol="0">
            <a:noAutofit/>
          </a:bodyPr>
          <a:lstStyle/>
          <a:p>
            <a:pPr rtl="0"/>
            <a:r>
              <a:rPr lang="es-EC" sz="2000" dirty="0"/>
              <a:t>Ventajas frente a Computadoras Aisladas</a:t>
            </a:r>
            <a:endParaRPr lang="es-MX" sz="200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Escalabilidad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Disponibilidad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Velocidad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Datos compartidos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Dispositivos compartidos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Comunicación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Flexibilidad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4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pic>
        <p:nvPicPr>
          <p:cNvPr id="4100" name="Picture 4" descr="Sistemas Distribuidos - Nat Apuntes">
            <a:extLst>
              <a:ext uri="{FF2B5EF4-FFF2-40B4-BE49-F238E27FC236}">
                <a16:creationId xmlns:a16="http://schemas.microsoft.com/office/drawing/2014/main" id="{BA393B5C-7686-A60F-96DF-87A87956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733425"/>
            <a:ext cx="62007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54687"/>
            <a:ext cx="4941477" cy="610863"/>
          </a:xfrm>
        </p:spPr>
        <p:txBody>
          <a:bodyPr rtlCol="0">
            <a:noAutofit/>
          </a:bodyPr>
          <a:lstStyle/>
          <a:p>
            <a:pPr rtl="0"/>
            <a:r>
              <a:rPr lang="es-EC" sz="2000" dirty="0"/>
              <a:t>Desventajas frente a Computadoras Aisladas</a:t>
            </a:r>
            <a:endParaRPr lang="es-MX" sz="200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Complejidad en la gestión.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Posible incremento en los costos operativos.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Problemas potenciales de sincronización y comunicación.</a:t>
            </a:r>
            <a:endParaRPr lang="es-MX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pic>
        <p:nvPicPr>
          <p:cNvPr id="4100" name="Picture 4" descr="Sistemas Distribuidos - Nat Apuntes">
            <a:extLst>
              <a:ext uri="{FF2B5EF4-FFF2-40B4-BE49-F238E27FC236}">
                <a16:creationId xmlns:a16="http://schemas.microsoft.com/office/drawing/2014/main" id="{BA393B5C-7686-A60F-96DF-87A87956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733425"/>
            <a:ext cx="62007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65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880193" cy="610863"/>
          </a:xfrm>
        </p:spPr>
        <p:txBody>
          <a:bodyPr rtlCol="0">
            <a:noAutofit/>
          </a:bodyPr>
          <a:lstStyle/>
          <a:p>
            <a:pPr rtl="0"/>
            <a:r>
              <a:rPr lang="es-EC" sz="3600" dirty="0"/>
              <a:t>Ventajas frente a Sistemas Centralizados</a:t>
            </a:r>
            <a:endParaRPr lang="es-MX" sz="360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6</a:t>
            </a:fld>
            <a:endParaRPr lang="es-MX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514433D4-6FDA-306A-C899-681A1E634472}"/>
              </a:ext>
            </a:extLst>
          </p:cNvPr>
          <p:cNvSpPr txBox="1">
            <a:spLocks/>
          </p:cNvSpPr>
          <p:nvPr/>
        </p:nvSpPr>
        <p:spPr>
          <a:xfrm>
            <a:off x="803563" y="1688124"/>
            <a:ext cx="5569527" cy="42908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mx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Dis</a:t>
            </a:r>
            <a:r>
              <a:rPr lang="es-MX" sz="1800" b="0" i="0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pon</a:t>
            </a: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ibilidad y fiabilidad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Tolerancia a fallos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Flexibilidad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Mejora del rendimiento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Escalabilidad de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s-MX" sz="18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s-MX" sz="1800" dirty="0"/>
          </a:p>
          <a:p>
            <a:r>
              <a:rPr lang="es-MX" sz="1800" dirty="0">
                <a:hlinkClick r:id="rId3"/>
              </a:rPr>
              <a:t>   https://youtu.be/EcPK225IYmI?si=cvoXsI1frEy0h2IV</a:t>
            </a:r>
            <a:endParaRPr lang="es-MX" sz="1800" dirty="0"/>
          </a:p>
          <a:p>
            <a:endParaRPr lang="es-MX" sz="1800" dirty="0"/>
          </a:p>
        </p:txBody>
      </p:sp>
      <p:pic>
        <p:nvPicPr>
          <p:cNvPr id="1028" name="Picture 4" descr="Cuáles son las ventajas y desventajas de exportar para la empresa? | DIARIO  DEL EXPORTADOR">
            <a:extLst>
              <a:ext uri="{FF2B5EF4-FFF2-40B4-BE49-F238E27FC236}">
                <a16:creationId xmlns:a16="http://schemas.microsoft.com/office/drawing/2014/main" id="{1A01653A-1E72-1B96-3F9B-CD411591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37" y="2086213"/>
            <a:ext cx="4677123" cy="268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880193" cy="610863"/>
          </a:xfrm>
        </p:spPr>
        <p:txBody>
          <a:bodyPr rtlCol="0">
            <a:noAutofit/>
          </a:bodyPr>
          <a:lstStyle/>
          <a:p>
            <a:pPr rtl="0"/>
            <a:r>
              <a:rPr lang="es-EC" sz="3200" dirty="0"/>
              <a:t>Desventajas frente a Sistemas Centralizados</a:t>
            </a:r>
            <a:endParaRPr lang="es-MX" sz="320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7</a:t>
            </a:fld>
            <a:endParaRPr lang="es-MX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514433D4-6FDA-306A-C899-681A1E634472}"/>
              </a:ext>
            </a:extLst>
          </p:cNvPr>
          <p:cNvSpPr txBox="1">
            <a:spLocks/>
          </p:cNvSpPr>
          <p:nvPr/>
        </p:nvSpPr>
        <p:spPr>
          <a:xfrm>
            <a:off x="803563" y="1688124"/>
            <a:ext cx="5569527" cy="42908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mx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Complejidad en la implementación y mantenimiento.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Posibles problemas de coherencia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Requisitos de red más estrictos.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Necesidad de mecanismos adicionales para la seguridad.</a:t>
            </a:r>
            <a:endParaRPr lang="es-MX" sz="18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s-MX" sz="18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s-MX" sz="1800" dirty="0"/>
          </a:p>
          <a:p>
            <a:endParaRPr lang="es-MX" sz="1800" dirty="0"/>
          </a:p>
        </p:txBody>
      </p:sp>
      <p:pic>
        <p:nvPicPr>
          <p:cNvPr id="1028" name="Picture 4" descr="Cuáles son las ventajas y desventajas de exportar para la empresa? | DIARIO  DEL EXPORTADOR">
            <a:extLst>
              <a:ext uri="{FF2B5EF4-FFF2-40B4-BE49-F238E27FC236}">
                <a16:creationId xmlns:a16="http://schemas.microsoft.com/office/drawing/2014/main" id="{1A01653A-1E72-1B96-3F9B-CD411591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37" y="2086213"/>
            <a:ext cx="4677123" cy="268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1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880193" cy="610863"/>
          </a:xfrm>
        </p:spPr>
        <p:txBody>
          <a:bodyPr rtlCol="0">
            <a:noAutofit/>
          </a:bodyPr>
          <a:lstStyle/>
          <a:p>
            <a:pPr rtl="0"/>
            <a:r>
              <a:rPr lang="es-EC" sz="3600" dirty="0"/>
              <a:t>Desventajas a Sistemas Distribuidos</a:t>
            </a:r>
            <a:endParaRPr lang="es-MX" sz="360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8</a:t>
            </a:fld>
            <a:endParaRPr lang="es-MX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/>
              <a:t>Sistemas Distribuidos</a:t>
            </a:r>
            <a:endParaRPr lang="es-MX" dirty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514433D4-6FDA-306A-C899-681A1E634472}"/>
              </a:ext>
            </a:extLst>
          </p:cNvPr>
          <p:cNvSpPr txBox="1">
            <a:spLocks/>
          </p:cNvSpPr>
          <p:nvPr/>
        </p:nvSpPr>
        <p:spPr>
          <a:xfrm>
            <a:off x="803563" y="1688124"/>
            <a:ext cx="5569527" cy="42908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mx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Com</a:t>
            </a:r>
            <a:r>
              <a:rPr lang="es-MX" sz="1800" b="0" i="0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plejidad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Consistencia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Latencia y rendimiento </a:t>
            </a:r>
          </a:p>
          <a:p>
            <a:endParaRPr lang="es-MX" sz="18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s-MX" sz="1800" dirty="0"/>
          </a:p>
          <a:p>
            <a:r>
              <a:rPr lang="es-MX" sz="1800" dirty="0"/>
              <a:t>Latencia:</a:t>
            </a:r>
          </a:p>
          <a:p>
            <a:r>
              <a:rPr lang="es-MX" sz="1800" dirty="0"/>
              <a:t> </a:t>
            </a:r>
            <a:r>
              <a:rPr lang="es-MX" sz="1800" dirty="0">
                <a:hlinkClick r:id="rId3"/>
              </a:rPr>
              <a:t>https://www.youtube.com/watch?v=0RBSeXuFB-U&amp;pp=ygUIbGF0ZW5jaWE%3D</a:t>
            </a:r>
            <a:endParaRPr lang="es-MX" sz="1800" dirty="0"/>
          </a:p>
          <a:p>
            <a:endParaRPr lang="es-MX" sz="1800" dirty="0"/>
          </a:p>
        </p:txBody>
      </p:sp>
      <p:pic>
        <p:nvPicPr>
          <p:cNvPr id="5122" name="Picture 2" descr="Latencia: qué es y cómo puede afectar a tu empresa">
            <a:extLst>
              <a:ext uri="{FF2B5EF4-FFF2-40B4-BE49-F238E27FC236}">
                <a16:creationId xmlns:a16="http://schemas.microsoft.com/office/drawing/2014/main" id="{B9E92182-26E0-762D-E961-91F5696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34" y="1972847"/>
            <a:ext cx="5242149" cy="291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67027"/>
            <a:ext cx="6503578" cy="786355"/>
          </a:xfrm>
        </p:spPr>
        <p:txBody>
          <a:bodyPr rtlCol="0">
            <a:noAutofit/>
          </a:bodyPr>
          <a:lstStyle/>
          <a:p>
            <a:pPr rtl="0"/>
            <a:r>
              <a:rPr lang="es-MX" sz="3200" dirty="0"/>
              <a:t>Formas distintas de organizar n computadoras</a:t>
            </a:r>
          </a:p>
        </p:txBody>
      </p:sp>
      <p:sp>
        <p:nvSpPr>
          <p:cNvPr id="6" name="Marcador de posición de tex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es-MX" dirty="0"/>
              <a:t>Cliente Servidor</a:t>
            </a:r>
          </a:p>
          <a:p>
            <a:pPr rtl="0"/>
            <a:endParaRPr lang="es-MX" dirty="0"/>
          </a:p>
        </p:txBody>
      </p:sp>
      <p:sp>
        <p:nvSpPr>
          <p:cNvPr id="8" name="Marcador de posición de tex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es-MX" dirty="0"/>
              <a:t>Peer-</a:t>
            </a:r>
            <a:r>
              <a:rPr lang="es-MX" dirty="0" err="1"/>
              <a:t>to</a:t>
            </a:r>
            <a:r>
              <a:rPr lang="es-MX" dirty="0"/>
              <a:t>-peer</a:t>
            </a:r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es-MX" dirty="0" err="1"/>
              <a:t>Clusters</a:t>
            </a:r>
            <a:endParaRPr lang="es-MX" dirty="0"/>
          </a:p>
        </p:txBody>
      </p:sp>
      <p:sp>
        <p:nvSpPr>
          <p:cNvPr id="12" name="Marcador de posición de tex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527564" cy="205837"/>
          </a:xfrm>
        </p:spPr>
        <p:txBody>
          <a:bodyPr rtlCol="0"/>
          <a:lstStyle/>
          <a:p>
            <a:pPr rtl="0"/>
            <a:r>
              <a:rPr lang="es-MX" dirty="0"/>
              <a:t>Computación en la nube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MX" smtClean="0"/>
              <a:pPr rtl="0"/>
              <a:t>9</a:t>
            </a:fld>
            <a:endParaRPr lang="es-MX"/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s-MX" dirty="0"/>
              <a:t>Sistemas Distribuidos</a:t>
            </a:r>
          </a:p>
        </p:txBody>
      </p:sp>
      <p:pic>
        <p:nvPicPr>
          <p:cNvPr id="6148" name="Picture 4" descr="Arquitectura Cliente-Servidor">
            <a:extLst>
              <a:ext uri="{FF2B5EF4-FFF2-40B4-BE49-F238E27FC236}">
                <a16:creationId xmlns:a16="http://schemas.microsoft.com/office/drawing/2014/main" id="{FD395BF8-9CBD-A762-F97F-8CCE008EB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61" y="2817692"/>
            <a:ext cx="2382077" cy="15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CCA1E21-CCD1-3FF3-622F-35DB83AD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927" y="2572883"/>
            <a:ext cx="2382078" cy="207479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BEE2CED-F376-48D0-BE1A-3DB287A1D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997" y="2572883"/>
            <a:ext cx="2639587" cy="2173514"/>
          </a:xfrm>
          <a:prstGeom prst="rect">
            <a:avLst/>
          </a:prstGeom>
        </p:spPr>
      </p:pic>
      <p:sp>
        <p:nvSpPr>
          <p:cNvPr id="31" name="AutoShape 8" descr="Computación en la nube: ¿qué es y cuáles son sus alcances?">
            <a:extLst>
              <a:ext uri="{FF2B5EF4-FFF2-40B4-BE49-F238E27FC236}">
                <a16:creationId xmlns:a16="http://schemas.microsoft.com/office/drawing/2014/main" id="{021B0C9B-57F3-02E7-3A97-02CE56792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8ECDBD-AF3D-CE0E-FCDC-0588C063D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576" y="2544549"/>
            <a:ext cx="2630383" cy="22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29_TF78853419_Win32.potx" id="{697C08D2-4C4A-4521-8070-5B07DA2F2744}" vid="{B4D4694D-4865-44CB-AD44-43D5DBA7E4D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2bb0ed-9318-4525-a049-3490284db3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293B67CEE282247BB89A1AF6F6FEFDB" ma:contentTypeVersion="15" ma:contentTypeDescription="Crear nuevo documento." ma:contentTypeScope="" ma:versionID="4b5d45bd0f22de265336be18a469b3f7">
  <xsd:schema xmlns:xsd="http://www.w3.org/2001/XMLSchema" xmlns:xs="http://www.w3.org/2001/XMLSchema" xmlns:p="http://schemas.microsoft.com/office/2006/metadata/properties" xmlns:ns3="b12bb0ed-9318-4525-a049-3490284db396" xmlns:ns4="5a27deb4-1d09-40c1-9cd3-7346b2d13b67" targetNamespace="http://schemas.microsoft.com/office/2006/metadata/properties" ma:root="true" ma:fieldsID="0156b9c331295992d2c5d6f4f97a3999" ns3:_="" ns4:_="">
    <xsd:import namespace="b12bb0ed-9318-4525-a049-3490284db396"/>
    <xsd:import namespace="5a27deb4-1d09-40c1-9cd3-7346b2d13b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bb0ed-9318-4525-a049-3490284db3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27deb4-1d09-40c1-9cd3-7346b2d13b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www.w3.org/XML/1998/namespace"/>
    <ds:schemaRef ds:uri="5a27deb4-1d09-40c1-9cd3-7346b2d13b6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b12bb0ed-9318-4525-a049-3490284db39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9A20AA-B4F2-418B-A7A8-AC416899E3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2bb0ed-9318-4525-a049-3490284db396"/>
    <ds:schemaRef ds:uri="5a27deb4-1d09-40c1-9cd3-7346b2d13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{DD91E675-A9A6-4143-BE50-67C700B7F060}tf78853419_win32</Template>
  <TotalTime>2837</TotalTime>
  <Words>400</Words>
  <Application>Microsoft Office PowerPoint</Application>
  <PresentationFormat>Panorámica</PresentationFormat>
  <Paragraphs>120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Franklin Gothic Book</vt:lpstr>
      <vt:lpstr>Franklin Gothic Demi</vt:lpstr>
      <vt:lpstr>Wingdings</vt:lpstr>
      <vt:lpstr>Tema1</vt:lpstr>
      <vt:lpstr>Sistemas Distribuidos</vt:lpstr>
      <vt:lpstr>Sistemas Distribuidos</vt:lpstr>
      <vt:lpstr>Sistemas Distribuidos</vt:lpstr>
      <vt:lpstr>Ventajas frente a Computadoras Aisladas</vt:lpstr>
      <vt:lpstr>Desventajas frente a Computadoras Aisladas</vt:lpstr>
      <vt:lpstr>Ventajas frente a Sistemas Centralizados</vt:lpstr>
      <vt:lpstr>Desventajas frente a Sistemas Centralizados</vt:lpstr>
      <vt:lpstr>Desventajas a Sistemas Distribuidos</vt:lpstr>
      <vt:lpstr>Formas distintas de organizar n computadoras</vt:lpstr>
      <vt:lpstr>Formas distintas de organizar n computadoras</vt:lpstr>
      <vt:lpstr>Aspectos del diseño de SD</vt:lpstr>
      <vt:lpstr>Conclusiones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Distribuidos</dc:title>
  <dc:creator>VELEZ VILLAVICENCIO ANTHONY BLADIMIR</dc:creator>
  <cp:lastModifiedBy>Personal</cp:lastModifiedBy>
  <cp:revision>4</cp:revision>
  <dcterms:created xsi:type="dcterms:W3CDTF">2024-08-30T19:12:29Z</dcterms:created>
  <dcterms:modified xsi:type="dcterms:W3CDTF">2024-09-02T18:20:00Z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0x010100D293B67CEE282247BB89A1AF6F6FEFDB</vt:lpwstr>
  </property>
</Properties>
</file>